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"/>
  </p:notesMasterIdLst>
  <p:sldIdLst>
    <p:sldId id="256" r:id="rId2"/>
    <p:sldId id="257" r:id="rId3"/>
    <p:sldId id="258" r:id="rId4"/>
    <p:sldId id="275" r:id="rId5"/>
    <p:sldId id="261" r:id="rId6"/>
    <p:sldId id="259" r:id="rId7"/>
    <p:sldId id="260" r:id="rId8"/>
    <p:sldId id="262" r:id="rId9"/>
    <p:sldId id="265" r:id="rId10"/>
    <p:sldId id="263" r:id="rId11"/>
    <p:sldId id="276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BED82-F6B7-418F-88C2-8B98760F2785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6DD0F-9E22-4D66-914A-F5C67B04F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897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724AD-1230-4D0E-9703-8D78F2662AB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209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375B45A9-9333-4BB7-B94F-5712B3B3A0FD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4F9E909-7F8F-44DC-89D1-22AD565D9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140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45A9-9333-4BB7-B94F-5712B3B3A0FD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9E909-7F8F-44DC-89D1-22AD565D9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052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45A9-9333-4BB7-B94F-5712B3B3A0FD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9E909-7F8F-44DC-89D1-22AD565D9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62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45A9-9333-4BB7-B94F-5712B3B3A0FD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9E909-7F8F-44DC-89D1-22AD565D9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868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75B45A9-9333-4BB7-B94F-5712B3B3A0FD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4F9E909-7F8F-44DC-89D1-22AD565D9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281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45A9-9333-4BB7-B94F-5712B3B3A0FD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9E909-7F8F-44DC-89D1-22AD565D9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67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45A9-9333-4BB7-B94F-5712B3B3A0FD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9E909-7F8F-44DC-89D1-22AD565D9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253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45A9-9333-4BB7-B94F-5712B3B3A0FD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9E909-7F8F-44DC-89D1-22AD565D9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027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45A9-9333-4BB7-B94F-5712B3B3A0FD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9E909-7F8F-44DC-89D1-22AD565D9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326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45A9-9333-4BB7-B94F-5712B3B3A0FD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4F9E909-7F8F-44DC-89D1-22AD565D9D4A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9715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75B45A9-9333-4BB7-B94F-5712B3B3A0FD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4F9E909-7F8F-44DC-89D1-22AD565D9D4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2986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75B45A9-9333-4BB7-B94F-5712B3B3A0FD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4F9E909-7F8F-44DC-89D1-22AD565D9D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08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a martial arts belt">
            <a:extLst>
              <a:ext uri="{FF2B5EF4-FFF2-40B4-BE49-F238E27FC236}">
                <a16:creationId xmlns:a16="http://schemas.microsoft.com/office/drawing/2014/main" id="{8D8200CC-DE4C-D5D8-B319-315A334B9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11630" r="-1" b="4098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3CE665-09CB-EF46-24D9-8E5059D14D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Anthropology and One Health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64D121-4F50-7E33-474D-BFB266D0A2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4400" dirty="0" err="1"/>
              <a:t>Dr.</a:t>
            </a:r>
            <a:r>
              <a:rPr lang="en-GB" sz="4400" dirty="0"/>
              <a:t> Elizabeth Elliott</a:t>
            </a:r>
          </a:p>
        </p:txBody>
      </p:sp>
    </p:spTree>
    <p:extLst>
      <p:ext uri="{BB962C8B-B14F-4D97-AF65-F5344CB8AC3E}">
        <p14:creationId xmlns:p14="http://schemas.microsoft.com/office/powerpoint/2010/main" val="352145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74D03-7242-BEF8-8239-91B35B973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GB" sz="4400"/>
              <a:t>Community perspectives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9E9273-EC39-4D91-81D2-9E2DC0258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13EB25-D248-44FB-0157-EB6EECFC6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7" r="19000"/>
          <a:stretch/>
        </p:blipFill>
        <p:spPr>
          <a:xfrm>
            <a:off x="727654" y="727628"/>
            <a:ext cx="5367165" cy="54155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AEE2D-41A9-F725-086F-4379FA68E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7104" y="2255520"/>
            <a:ext cx="4229899" cy="3779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Learning about community perspectives through ethnographic and participatory approaches such as mapping helps identify local priorities, knowledge and resources towards sustainable and locally-led interventions.</a:t>
            </a:r>
          </a:p>
        </p:txBody>
      </p:sp>
    </p:spTree>
    <p:extLst>
      <p:ext uri="{BB962C8B-B14F-4D97-AF65-F5344CB8AC3E}">
        <p14:creationId xmlns:p14="http://schemas.microsoft.com/office/powerpoint/2010/main" val="1829702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87340-D6D2-AAB6-A18A-67074ECC6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Developing capacity in social science for One Health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95059A7-E8BE-A322-FF7A-43F2C7FDA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5484" y="2350925"/>
            <a:ext cx="6377631" cy="3586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4F899-2430-5A63-4D51-C300BF854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568" y="2091845"/>
            <a:ext cx="3121423" cy="2267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2008A-E2AC-B8C1-22E0-E5C4C12CF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608" y="4144165"/>
            <a:ext cx="31214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96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65D7B-C17E-5056-C3FD-19EA89068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you!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A5B59A0-1845-CAD5-7DF9-3CA239293E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257040" y="3954573"/>
            <a:ext cx="5506720" cy="108235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4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ຂອບ​ໃຈ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  </a:t>
            </a:r>
            <a:r>
              <a:rPr kumimoji="0" lang="th-TH" altLang="en-US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ขอบคุณ</a:t>
            </a:r>
            <a:endParaRPr kumimoji="0" lang="en-US" altLang="en-US" sz="7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9B82FB4-0FF5-FB23-5521-2CFE79F59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21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Angsana New" panose="02020603050405020304" pitchFamily="18" charset="-34"/>
              </a:rPr>
              <a:t>ขอบคุณ</a:t>
            </a:r>
            <a:r>
              <a:rPr kumimoji="0" lang="th-TH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ngsana New" panose="02020603050405020304" pitchFamily="18" charset="-34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206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762042-1519-9CE7-B015-65EA92059E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37" r="15344" b="-2"/>
          <a:stretch/>
        </p:blipFill>
        <p:spPr>
          <a:xfrm>
            <a:off x="190846" y="237744"/>
            <a:ext cx="4040033" cy="63825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7270DF-375F-4ECC-989A-D033E481A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516980-19F4-B3A4-58E9-B06F66BB9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>
            <a:normAutofit/>
          </a:bodyPr>
          <a:lstStyle/>
          <a:p>
            <a:r>
              <a:rPr lang="en-GB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D98F4-17B1-AC45-7BDC-5652E60D7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2021840"/>
            <a:ext cx="6149848" cy="4013200"/>
          </a:xfrm>
        </p:spPr>
        <p:txBody>
          <a:bodyPr>
            <a:noAutofit/>
          </a:bodyPr>
          <a:lstStyle/>
          <a:p>
            <a:r>
              <a:rPr lang="en-GB" sz="2400" dirty="0"/>
              <a:t>PhD Anthropology, University College London – thesis on traditional medicine in Laos</a:t>
            </a:r>
          </a:p>
          <a:p>
            <a:r>
              <a:rPr lang="en-GB" sz="2400" dirty="0"/>
              <a:t>Post-doctoral fellow, Science, Technology and Society Cluster, Asia Research Institute</a:t>
            </a:r>
          </a:p>
          <a:p>
            <a:r>
              <a:rPr lang="en-GB" sz="2400" dirty="0"/>
              <a:t>Consultant for global health organizations and NGOs</a:t>
            </a:r>
          </a:p>
          <a:p>
            <a:r>
              <a:rPr lang="en-GB" sz="2400" dirty="0"/>
              <a:t>I’ve been living in southeast Asia for many years – feels like home! </a:t>
            </a:r>
          </a:p>
        </p:txBody>
      </p:sp>
    </p:spTree>
    <p:extLst>
      <p:ext uri="{BB962C8B-B14F-4D97-AF65-F5344CB8AC3E}">
        <p14:creationId xmlns:p14="http://schemas.microsoft.com/office/powerpoint/2010/main" val="753002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09E310-C7C2-4F23-B466-4417C8ED3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A4F4A1-146B-4D29-852A-F60996679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31FF5-F97E-4082-BFC5-A880DB9F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15B4CE-42DE-4E9B-B800-B5B8142E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2467" y="621793"/>
            <a:ext cx="8198780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0BA508-FE19-A6F7-BFF9-AFDAAAF03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16" y="881210"/>
            <a:ext cx="7417925" cy="1517035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My previous research &amp;work in Laos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E9AB2-4033-DF5B-A24B-6D2C8AF33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9360" y="2398246"/>
            <a:ext cx="7320359" cy="336037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Medical anthropology and global health focused research in Laos, including: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Traditional medicine and ethno-pharmacology/botany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Maternal and child healthcare, integrated service delivery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Malaria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Vaccination including COVID-19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Relational community engagement and trust-building with health and governance sector</a:t>
            </a:r>
          </a:p>
          <a:p>
            <a:pPr>
              <a:lnSpc>
                <a:spcPct val="90000"/>
              </a:lnSpc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25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amily posing for a picture next to a boat&#10;&#10;Description automatically generated with low confidence">
            <a:extLst>
              <a:ext uri="{FF2B5EF4-FFF2-40B4-BE49-F238E27FC236}">
                <a16:creationId xmlns:a16="http://schemas.microsoft.com/office/drawing/2014/main" id="{A16B8154-AD7B-4A6D-9517-BE0CD969D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88" y="1149350"/>
            <a:ext cx="3460750" cy="2355850"/>
          </a:xfrm>
          <a:prstGeom prst="rect">
            <a:avLst/>
          </a:prstGeom>
        </p:spPr>
      </p:pic>
      <p:pic>
        <p:nvPicPr>
          <p:cNvPr id="6" name="Picture 5" descr="A group of people standing in a forest&#10;&#10;Description automatically generated with medium confidence">
            <a:extLst>
              <a:ext uri="{FF2B5EF4-FFF2-40B4-BE49-F238E27FC236}">
                <a16:creationId xmlns:a16="http://schemas.microsoft.com/office/drawing/2014/main" id="{6995D58E-79C9-4D73-A0CD-FF627400D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88" y="3571875"/>
            <a:ext cx="3460750" cy="2125663"/>
          </a:xfrm>
          <a:prstGeom prst="rect">
            <a:avLst/>
          </a:prstGeom>
        </p:spPr>
      </p:pic>
      <p:pic>
        <p:nvPicPr>
          <p:cNvPr id="11" name="Picture 10" descr="A group of people painting&#10;&#10;Description automatically generated with medium confidence">
            <a:extLst>
              <a:ext uri="{FF2B5EF4-FFF2-40B4-BE49-F238E27FC236}">
                <a16:creationId xmlns:a16="http://schemas.microsoft.com/office/drawing/2014/main" id="{E23E578A-A954-4382-BD11-F24C0DE4D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1149350"/>
            <a:ext cx="2989263" cy="25003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D8CD2C-393E-476C-8961-E3CE98BDC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3717925"/>
            <a:ext cx="2989263" cy="1979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BF5BB2-D67D-4408-A1D0-7CC102DCE2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4138" y="1149350"/>
            <a:ext cx="3365500" cy="2049463"/>
          </a:xfrm>
          <a:prstGeom prst="rect">
            <a:avLst/>
          </a:prstGeom>
        </p:spPr>
      </p:pic>
      <p:pic>
        <p:nvPicPr>
          <p:cNvPr id="5" name="Picture 4" descr="A group of people sitting at a table with food&#10;&#10;Description automatically generated with medium confidence">
            <a:extLst>
              <a:ext uri="{FF2B5EF4-FFF2-40B4-BE49-F238E27FC236}">
                <a16:creationId xmlns:a16="http://schemas.microsoft.com/office/drawing/2014/main" id="{0FDD7808-F4A1-46CE-8655-A30232F1E9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4138" y="3265488"/>
            <a:ext cx="3365500" cy="1511300"/>
          </a:xfrm>
          <a:prstGeom prst="rect">
            <a:avLst/>
          </a:prstGeom>
        </p:spPr>
      </p:pic>
      <p:pic>
        <p:nvPicPr>
          <p:cNvPr id="8" name="Picture 7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23263919-90F1-4BD2-BA89-C20633BDCF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4138" y="4845050"/>
            <a:ext cx="1582738" cy="852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972050-E0E9-423C-BCB5-030D4DD335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5138" y="4845050"/>
            <a:ext cx="1716088" cy="85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22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869F4-5D8F-679E-2BD7-9AB30ED13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Methods and approach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09A717-ED5D-1F40-E81B-58F1983B5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307" y="1872294"/>
            <a:ext cx="5334722" cy="4091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D7FA85-F568-DB2D-C597-F3FFD92D6701}"/>
              </a:ext>
            </a:extLst>
          </p:cNvPr>
          <p:cNvSpPr txBox="1"/>
          <p:nvPr/>
        </p:nvSpPr>
        <p:spPr>
          <a:xfrm>
            <a:off x="5943600" y="6004560"/>
            <a:ext cx="549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Fieldwork (literally) in northern Laos with Lao Tropical and Public Health master students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F13EB3-F21C-F6FB-87E5-DC693B77E09C}"/>
              </a:ext>
            </a:extLst>
          </p:cNvPr>
          <p:cNvSpPr txBox="1"/>
          <p:nvPr/>
        </p:nvSpPr>
        <p:spPr>
          <a:xfrm>
            <a:off x="711200" y="2143761"/>
            <a:ext cx="48971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Ethnographic fieldwork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Participatory 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Co-developing interventions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Film-making and other media outputs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Working with Lao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Ethnobotany</a:t>
            </a:r>
          </a:p>
        </p:txBody>
      </p:sp>
    </p:spTree>
    <p:extLst>
      <p:ext uri="{BB962C8B-B14F-4D97-AF65-F5344CB8AC3E}">
        <p14:creationId xmlns:p14="http://schemas.microsoft.com/office/powerpoint/2010/main" val="2960210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1D52E-C0C5-1377-B511-52B64D31D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Anthropology and One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8D75A-4640-9843-AE30-60E5801B5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362200"/>
            <a:ext cx="4765040" cy="3611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- What does “One Health” mean from a theoretical perspective? </a:t>
            </a:r>
          </a:p>
          <a:p>
            <a:pPr marL="0" indent="0">
              <a:buNone/>
            </a:pPr>
            <a:r>
              <a:rPr lang="en-US" sz="2400" dirty="0"/>
              <a:t>- Medical anthropology explores the emergence and spread of disease as a bio-cultural phenomenon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E73A2-8450-418A-EF7E-06D79F407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462" y="2362200"/>
            <a:ext cx="5199450" cy="33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40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95703-E95F-2B9F-A5DC-A64F17CDB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Human-animal-environment interactions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95B04E-0361-F9A5-FE95-D64D2DEB36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2223887"/>
            <a:ext cx="4754563" cy="350718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965FA5-C8B1-23AE-382A-057B16DAC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0320" y="2235200"/>
            <a:ext cx="4754880" cy="3616960"/>
          </a:xfrm>
        </p:spPr>
        <p:txBody>
          <a:bodyPr>
            <a:normAutofit/>
          </a:bodyPr>
          <a:lstStyle/>
          <a:p>
            <a:r>
              <a:rPr lang="en-US" sz="2400" dirty="0"/>
              <a:t>Taking a “multi-species” approach </a:t>
            </a:r>
          </a:p>
          <a:p>
            <a:r>
              <a:rPr lang="en-US" sz="2400" dirty="0"/>
              <a:t>The social dimensions of human, animal and environment interactions</a:t>
            </a:r>
          </a:p>
          <a:p>
            <a:r>
              <a:rPr lang="en-US" sz="2400" dirty="0" err="1"/>
              <a:t>Behaviours</a:t>
            </a:r>
            <a:r>
              <a:rPr lang="en-US" sz="2400" dirty="0"/>
              <a:t> in the context of zoonotic disease emergence</a:t>
            </a:r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2806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8EAE6-630E-6108-4423-5623656F9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GB" sz="3200" dirty="0"/>
              <a:t>Traditional ecological knowledge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676CB9-D8B7-BA73-47C9-FAB8AF9F3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6" r="27847" b="2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2BCD2-569B-50D9-FAD1-60C1AE3CC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40001"/>
            <a:ext cx="4602152" cy="35957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Biodiversity decline and environmental change has been closely associated with the loss of indigenous peoples, languages and knowledge,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Traditional ecological knowledge is of increasing importance in addressing ecological and health crises including managing, preventing and responding to outbreaks </a:t>
            </a:r>
          </a:p>
          <a:p>
            <a:pPr>
              <a:lnSpc>
                <a:spcPct val="90000"/>
              </a:lnSpc>
            </a:pP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4046653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B8B85F6-6831-4D2A-9EFD-9CFC13EB1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E72B3D-9DFB-422A-92FC-8B1B9DE59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11725656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A79354-239E-BC8E-8F2A-F2D3475E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GB" dirty="0"/>
              <a:t>“Forest Fevers”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EBDC3-CCA7-4F1E-3C6C-4CD468B98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103120"/>
            <a:ext cx="6281928" cy="3931920"/>
          </a:xfrm>
        </p:spPr>
        <p:txBody>
          <a:bodyPr>
            <a:normAutofit/>
          </a:bodyPr>
          <a:lstStyle/>
          <a:p>
            <a:r>
              <a:rPr lang="en-GB" dirty="0"/>
              <a:t>Research into traditional medicine in southern Laos identified how fevers are traditional categorised and treated, including for malaria</a:t>
            </a:r>
          </a:p>
          <a:p>
            <a:r>
              <a:rPr lang="en-GB" dirty="0"/>
              <a:t>Analysis of collected prescriptions containing</a:t>
            </a:r>
            <a:r>
              <a:rPr lang="en-US" dirty="0"/>
              <a:t> 47 identified plant species. The most-used plants also were also the most cited in the literature for use against malaria</a:t>
            </a:r>
          </a:p>
          <a:p>
            <a:r>
              <a:rPr lang="en-US" dirty="0"/>
              <a:t>Some of these species show promising results for future research, especially </a:t>
            </a:r>
            <a:r>
              <a:rPr lang="en-US" i="1" dirty="0"/>
              <a:t>Amorphophallus </a:t>
            </a:r>
            <a:r>
              <a:rPr lang="en-US" i="1" dirty="0" err="1"/>
              <a:t>paeniifolius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dirty="0" err="1"/>
              <a:t>Dennst</a:t>
            </a:r>
            <a:r>
              <a:rPr lang="en-US" dirty="0"/>
              <a:t>.) Nicolson and </a:t>
            </a:r>
            <a:r>
              <a:rPr lang="en-US" i="1" dirty="0"/>
              <a:t>Alocasia </a:t>
            </a:r>
            <a:r>
              <a:rPr lang="en-US" i="1" dirty="0" err="1"/>
              <a:t>macrorrhizos</a:t>
            </a:r>
            <a:r>
              <a:rPr lang="en-US" i="1" dirty="0"/>
              <a:t> </a:t>
            </a:r>
            <a:r>
              <a:rPr lang="en-US" dirty="0"/>
              <a:t>(L.) G. Don.</a:t>
            </a:r>
            <a:r>
              <a:rPr lang="en-GB" dirty="0"/>
              <a:t> </a:t>
            </a:r>
            <a:r>
              <a:rPr lang="lo-LA" sz="1800" dirty="0">
                <a:effectLst/>
                <a:cs typeface="Phetsarath OT" panose="02000500000000000001" pitchFamily="2" charset="2"/>
              </a:rPr>
              <a:t>ກະ​ພູກ </a:t>
            </a:r>
            <a:r>
              <a:rPr lang="en-GB" sz="1800" dirty="0">
                <a:effectLst/>
                <a:cs typeface="Phetsarath OT" panose="02000500000000000001" pitchFamily="2" charset="2"/>
              </a:rPr>
              <a:t>which are easily cultivated.</a:t>
            </a:r>
            <a:endParaRPr lang="en-GB" dirty="0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BDB2D29-D4A4-449C-9673-11FAF8A1C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44989" y="0"/>
            <a:ext cx="44470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F8332E-05E2-6D3D-3413-ECC5EEC06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20" r="11647" b="-3"/>
          <a:stretch/>
        </p:blipFill>
        <p:spPr>
          <a:xfrm>
            <a:off x="7833571" y="237744"/>
            <a:ext cx="2024804" cy="3217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4CF4C-AD68-F64E-ED04-BAD516E81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69" r="23319" b="-3"/>
          <a:stretch/>
        </p:blipFill>
        <p:spPr>
          <a:xfrm>
            <a:off x="9944100" y="237744"/>
            <a:ext cx="2019300" cy="3217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479742-611C-B09C-01D3-21CC8CA03B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89" r="4" b="10258"/>
          <a:stretch/>
        </p:blipFill>
        <p:spPr>
          <a:xfrm>
            <a:off x="7833572" y="3533774"/>
            <a:ext cx="4129828" cy="308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1791</TotalTime>
  <Words>369</Words>
  <Application>Microsoft Office PowerPoint</Application>
  <PresentationFormat>Widescreen</PresentationFormat>
  <Paragraphs>44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Phetsarath OT</vt:lpstr>
      <vt:lpstr>Arial</vt:lpstr>
      <vt:lpstr>Calibri</vt:lpstr>
      <vt:lpstr>Century Gothic</vt:lpstr>
      <vt:lpstr>Garamond</vt:lpstr>
      <vt:lpstr>inherit</vt:lpstr>
      <vt:lpstr>Savon</vt:lpstr>
      <vt:lpstr>Anthropology and One Health</vt:lpstr>
      <vt:lpstr>About me</vt:lpstr>
      <vt:lpstr>My previous research &amp;work in Laos</vt:lpstr>
      <vt:lpstr>PowerPoint Presentation</vt:lpstr>
      <vt:lpstr>Methods and approach</vt:lpstr>
      <vt:lpstr>Anthropology and One Health</vt:lpstr>
      <vt:lpstr>Human-animal-environment interactions</vt:lpstr>
      <vt:lpstr>Traditional ecological knowledge</vt:lpstr>
      <vt:lpstr>“Forest Fevers”</vt:lpstr>
      <vt:lpstr>Community perspectives</vt:lpstr>
      <vt:lpstr>Developing capacity in social science for One Health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Anthropology and One Health</dc:title>
  <dc:creator>Elizabeth Elliott</dc:creator>
  <cp:lastModifiedBy>Elizabeth</cp:lastModifiedBy>
  <cp:revision>27</cp:revision>
  <dcterms:created xsi:type="dcterms:W3CDTF">2023-05-19T06:45:35Z</dcterms:created>
  <dcterms:modified xsi:type="dcterms:W3CDTF">2023-05-22T04:46:53Z</dcterms:modified>
</cp:coreProperties>
</file>